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7"/>
    <p:restoredTop sz="94737"/>
  </p:normalViewPr>
  <p:slideViewPr>
    <p:cSldViewPr snapToGrid="0" snapToObjects="1">
      <p:cViewPr varScale="1">
        <p:scale>
          <a:sx n="104" d="100"/>
          <a:sy n="104" d="100"/>
        </p:scale>
        <p:origin x="9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6T20:29:30.238"/>
    </inkml:context>
    <inkml:brush xml:id="br0">
      <inkml:brushProperty name="width" value="0.1" units="cm"/>
      <inkml:brushProperty name="height" value="0.2" units="cm"/>
      <inkml:brushProperty name="color" value="#D9AEFF"/>
      <inkml:brushProperty name="tip" value="rectangle"/>
      <inkml:brushProperty name="rasterOp" value="maskPen"/>
    </inkml:brush>
  </inkml:definitions>
  <inkml:trace contextRef="#ctx0" brushRef="#br0">1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16T20:29:37.063"/>
    </inkml:context>
    <inkml:brush xml:id="br0">
      <inkml:brushProperty name="width" value="0.1" units="cm"/>
      <inkml:brushProperty name="height" value="0.2" units="cm"/>
      <inkml:brushProperty name="color" value="#D9AEFF"/>
      <inkml:brushProperty name="tip" value="rectangle"/>
      <inkml:brushProperty name="rasterOp" value="maskPen"/>
    </inkml:brush>
  </inkml:definitions>
  <inkml:trace contextRef="#ctx0" brushRef="#br0">0 1,'0'0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B649F-092B-D946-9DA3-463FBAF9DB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A7D4F6-3997-E64A-A56A-78B8F3E41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15F56-174E-4640-8F9B-4B2AFD08A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BCC9F-3CE1-F848-AD7A-1DC611F1B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737DE-A28F-2E4C-A9AD-DDA2B637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534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AA8E3-C264-344C-BFB9-1F326303A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EDC394-ACB8-2543-947E-16FC5BB22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99D7D-EF3D-7B44-B609-CDEF3415F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9DE86-C197-8E4D-8B3D-72942E73A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F5DFA-7B80-514B-B207-A380D90C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866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CCA0E7-BD81-A246-AAE4-90837CE91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EC1CB-F7E6-4342-B403-04A0F973C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41228-745D-DC4B-A8B0-EA8BE121E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44035-B348-9B44-8529-D2A69694A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88630-D853-644D-8F32-1723AD054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905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E8DB4-C1F4-C44D-B8EF-A9C8BF0D3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21594-1957-BB4F-A114-38E062CDD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7244E-9035-844B-89BC-D9F25787D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062A1-4AD0-E94E-82FC-3B01F686F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00B30-8938-2C4F-AF73-F85F0F1B1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2F841-75D0-8346-8217-53D48A0E3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D2781-D2A0-914A-8BE1-5112DC92D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7D081-CFD9-0D4D-80A1-3568E04CC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FF8CA-F194-6B4E-AB83-4E7A85F9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9ADE2-311E-E043-B4E4-5E69A292B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775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B97D9-8BE7-1B4A-9D1B-B4F661369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4851B-119B-A64D-BFBF-7616DF90B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F1DF0-3816-6B47-A762-408829735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77B261-A010-5D43-B120-96BB878D6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06695-8BFF-4643-8753-980DBD257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7239C-27F2-B94D-A135-3CD9B5E81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694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A0BE5-FF80-8540-A31A-505DCBF82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D3C80-57EE-BB40-8F65-C07991379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B28EA-57BA-654D-9B54-55755C31F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96375-7705-E945-B152-C8874F4074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12CC4A-3C47-1D45-AAD1-C61971C180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418F5C-77B9-2F48-8B69-F5A74B64F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952394-67EC-2B46-92A1-224508253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43E13-48BD-7246-89FF-CA414EB39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ADF2B-3836-4143-803C-02D9BE154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01B54B-EFD7-664E-ADC9-5CFC399F0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EC3407-E78F-5F4B-8B01-71F0674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81859A-53F1-344A-B5F6-1F4E5FAD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64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240599-9816-D447-872B-A8FB17E48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5FC190-8934-7746-B451-02769E79E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7A81F-FAFA-514E-950A-119B5AEF5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20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FE5F7-149A-C749-B159-E500AFE12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2D89C-52BE-BB49-A59F-0FC9D03B4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D18E6C-61D3-6D41-9F74-3B1F484996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D6AC9-7EC7-684A-88A8-85B7B9611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D8302-9E99-D94F-A5BB-86DBEC883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F1999-E5DC-A941-8C94-FB85ABE67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9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78C9B-936D-2B49-BF23-5B48DB2AF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86E06F-5818-3547-88E3-8A0347D27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F84E-DAFA-0A42-8982-49BA27A251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17FE77-1B7B-6E48-B1D0-4C473C478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A76C5A-8950-454C-A1E2-FD243E937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312946-42CD-3846-8EE0-15AB05DA6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422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527318-7FE8-C549-B9ED-E62FBC559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058CF-E8B2-2A49-9265-C4F0596B6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F18D3-E6E0-014D-9C6D-7704F1044D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359DD-A994-EE4E-A136-B1BD09DECD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016CB-E366-6740-90D2-C037325F1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27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2658-ED16-1445-B659-88376BE51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400" y="0"/>
            <a:ext cx="10871200" cy="1952368"/>
          </a:xfrm>
        </p:spPr>
        <p:txBody>
          <a:bodyPr/>
          <a:lstStyle/>
          <a:p>
            <a:r>
              <a:rPr lang="en-US" dirty="0"/>
              <a:t>Exploration of Black Box </a:t>
            </a:r>
            <a:br>
              <a:rPr lang="en-US" dirty="0"/>
            </a:br>
            <a:r>
              <a:rPr lang="en-US" dirty="0"/>
              <a:t>Optimization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EE979C-68BD-8240-A492-127905ED5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849" y="2248931"/>
            <a:ext cx="7520302" cy="416422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04263A-45B6-324A-A88C-0C1407827564}"/>
              </a:ext>
            </a:extLst>
          </p:cNvPr>
          <p:cNvSpPr/>
          <p:nvPr/>
        </p:nvSpPr>
        <p:spPr>
          <a:xfrm>
            <a:off x="5160605" y="6282353"/>
            <a:ext cx="149111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xkcd.com</a:t>
            </a:r>
            <a:r>
              <a:rPr lang="en-US" sz="1100" dirty="0"/>
              <a:t>/720/</a:t>
            </a:r>
          </a:p>
        </p:txBody>
      </p:sp>
    </p:spTree>
    <p:extLst>
      <p:ext uri="{BB962C8B-B14F-4D97-AF65-F5344CB8AC3E}">
        <p14:creationId xmlns:p14="http://schemas.microsoft.com/office/powerpoint/2010/main" val="105377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4C45E-3146-2642-A151-95D146A8F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Optimization</a:t>
            </a:r>
            <a:br>
              <a:rPr lang="en-US" dirty="0"/>
            </a:br>
            <a:r>
              <a:rPr lang="en-US" dirty="0"/>
              <a:t>“Bayes_Opt”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AC2DE-FFAE-4F40-9D53-2E9921F44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en-US" sz="2400" dirty="0"/>
              <a:t>This is a </a:t>
            </a:r>
            <a:r>
              <a:rPr lang="en-US" sz="2400" b="1" u="sng" dirty="0"/>
              <a:t>constrained global optimization</a:t>
            </a:r>
            <a:r>
              <a:rPr lang="en-US" sz="2400" b="1" dirty="0"/>
              <a:t> </a:t>
            </a:r>
            <a:r>
              <a:rPr lang="en-US" sz="2400" dirty="0"/>
              <a:t>package built upon Bayesian inference and Gaussian process.</a:t>
            </a:r>
          </a:p>
          <a:p>
            <a:pPr lvl="1"/>
            <a:r>
              <a:rPr lang="en-US" sz="1800" b="1" u="sng" dirty="0"/>
              <a:t>Constrained global optimization </a:t>
            </a:r>
            <a:r>
              <a:rPr lang="en-US" sz="1800" dirty="0"/>
              <a:t>- process of optimizing an objective function with respect to some variables in the presence of constraints on those variables</a:t>
            </a:r>
          </a:p>
          <a:p>
            <a:pPr marL="457200" lvl="1" indent="0">
              <a:buNone/>
            </a:pPr>
            <a:endParaRPr lang="en-US" sz="1400" dirty="0"/>
          </a:p>
          <a:p>
            <a:r>
              <a:rPr lang="en-US" sz="2400" dirty="0"/>
              <a:t>It attempts to find the maximum or minimum value of an unknown function in as few iterations as possible. </a:t>
            </a:r>
          </a:p>
          <a:p>
            <a:pPr marL="0" indent="0">
              <a:buNone/>
            </a:pPr>
            <a:endParaRPr lang="en-US" sz="1400" dirty="0"/>
          </a:p>
          <a:p>
            <a:r>
              <a:rPr lang="en-US" sz="2400" dirty="0"/>
              <a:t>This is particularly useful for optimization of high-cost functions or situations where the balance between exploration and exploitation is important.</a:t>
            </a:r>
          </a:p>
          <a:p>
            <a:pPr lvl="1"/>
            <a:r>
              <a:rPr lang="en-US" sz="1800" b="1" u="sng" dirty="0"/>
              <a:t>Example</a:t>
            </a:r>
            <a:r>
              <a:rPr lang="en-US" sz="1800" b="1" dirty="0"/>
              <a:t>: </a:t>
            </a:r>
            <a:r>
              <a:rPr lang="en-US" sz="1800" dirty="0"/>
              <a:t>Drilling for oil, testing each location may cost $1 million or more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B78AAE6-A41A-2F40-8DDD-1AE4AA87161B}"/>
                  </a:ext>
                </a:extLst>
              </p14:cNvPr>
              <p14:cNvContentPartPr/>
              <p14:nvPr/>
            </p14:nvContentPartPr>
            <p14:xfrm>
              <a:off x="3881525" y="3955581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B78AAE6-A41A-2F40-8DDD-1AE4AA87161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63885" y="3919941"/>
                <a:ext cx="360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6FD9423-1763-A945-9C01-4FE1B90F303A}"/>
                  </a:ext>
                </a:extLst>
              </p14:cNvPr>
              <p14:cNvContentPartPr/>
              <p14:nvPr/>
            </p14:nvContentPartPr>
            <p14:xfrm>
              <a:off x="3773885" y="2306781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6FD9423-1763-A945-9C01-4FE1B90F303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5885" y="2271141"/>
                <a:ext cx="36000" cy="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7418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86088B2-5380-8A45-A657-C1A822E80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809" y="217916"/>
            <a:ext cx="3984052" cy="20418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220D63-A215-434C-B48F-D212B7F68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809" y="2259743"/>
            <a:ext cx="3984052" cy="19969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D2E590-6971-3F41-890E-BDC9AC4BE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7809" y="4230595"/>
            <a:ext cx="3984052" cy="199699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6E22A03-EF34-1B41-AC6E-579E9DDB1BC8}"/>
              </a:ext>
            </a:extLst>
          </p:cNvPr>
          <p:cNvSpPr/>
          <p:nvPr/>
        </p:nvSpPr>
        <p:spPr>
          <a:xfrm>
            <a:off x="5486400" y="2811269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Bayesian optimization works by constructing a posterior distribution of functions via Gaussian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</a:t>
            </a: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rocess (</a:t>
            </a:r>
            <a:r>
              <a:rPr lang="en-US" b="1" i="0" dirty="0">
                <a:solidFill>
                  <a:srgbClr val="24292E"/>
                </a:solidFill>
                <a:effectLst/>
                <a:latin typeface="-apple-system"/>
              </a:rPr>
              <a:t>posterior mean</a:t>
            </a:r>
            <a:r>
              <a:rPr lang="en-US" i="0" dirty="0">
                <a:solidFill>
                  <a:srgbClr val="24292E"/>
                </a:solidFill>
                <a:effectLst/>
                <a:latin typeface="-apple-system"/>
              </a:rPr>
              <a:t>)</a:t>
            </a:r>
            <a:r>
              <a:rPr lang="en-US" b="1" i="0" dirty="0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that best describes the function you want to optimize (</a:t>
            </a:r>
            <a:r>
              <a:rPr lang="en-US" b="1" i="0" dirty="0">
                <a:solidFill>
                  <a:srgbClr val="24292E"/>
                </a:solidFill>
                <a:effectLst/>
                <a:latin typeface="-apple-system"/>
              </a:rPr>
              <a:t>true objective</a:t>
            </a: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). </a:t>
            </a:r>
          </a:p>
          <a:p>
            <a:endParaRPr lang="en-US" dirty="0">
              <a:solidFill>
                <a:srgbClr val="24292E"/>
              </a:solidFill>
              <a:latin typeface="-apple-system"/>
            </a:endParaRPr>
          </a:p>
          <a:p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As the number of observations grows, the posterior distribution improves, and the algorithm becomes more certain of which regions in parameter space are worth exploring and which are not.</a:t>
            </a:r>
          </a:p>
          <a:p>
            <a:endParaRPr lang="en-US" dirty="0">
              <a:solidFill>
                <a:srgbClr val="24292E"/>
              </a:solidFill>
              <a:latin typeface="-apple-system"/>
            </a:endParaRPr>
          </a:p>
          <a:p>
            <a:r>
              <a:rPr lang="en-US" dirty="0">
                <a:solidFill>
                  <a:srgbClr val="24292E"/>
                </a:solidFill>
                <a:latin typeface="-apple-system"/>
              </a:rPr>
              <a:t>An acquisition function is used to balance between exploration and exploitation.</a:t>
            </a:r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4C7389C-3F2F-074B-BBD4-B5FFA6D475D5}"/>
              </a:ext>
            </a:extLst>
          </p:cNvPr>
          <p:cNvGrpSpPr/>
          <p:nvPr/>
        </p:nvGrpSpPr>
        <p:grpSpPr>
          <a:xfrm>
            <a:off x="5486400" y="341152"/>
            <a:ext cx="3317176" cy="870144"/>
            <a:chOff x="8178800" y="473521"/>
            <a:chExt cx="3317176" cy="87014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1444771-1C95-7646-945A-5FBC3B1EEC4E}"/>
                </a:ext>
              </a:extLst>
            </p:cNvPr>
            <p:cNvGrpSpPr/>
            <p:nvPr/>
          </p:nvGrpSpPr>
          <p:grpSpPr>
            <a:xfrm>
              <a:off x="8178800" y="473521"/>
              <a:ext cx="3243705" cy="330200"/>
              <a:chOff x="8178800" y="473521"/>
              <a:chExt cx="3243705" cy="33020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6F961F7-5839-664D-82AA-40114BEF52BF}"/>
                  </a:ext>
                </a:extLst>
              </p:cNvPr>
              <p:cNvSpPr txBox="1"/>
              <p:nvPr/>
            </p:nvSpPr>
            <p:spPr>
              <a:xfrm>
                <a:off x="8567803" y="482149"/>
                <a:ext cx="285470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i="1" dirty="0"/>
                  <a:t>Posterior mean +/- std dev</a:t>
                </a: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7C6B9479-4FD9-6C41-8740-CFAA6A6CE0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78800" y="473521"/>
                <a:ext cx="355600" cy="3302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ADB8E80-FA28-4340-B7DD-D52FA2B441DB}"/>
                </a:ext>
              </a:extLst>
            </p:cNvPr>
            <p:cNvGrpSpPr/>
            <p:nvPr/>
          </p:nvGrpSpPr>
          <p:grpSpPr>
            <a:xfrm>
              <a:off x="8178800" y="1035888"/>
              <a:ext cx="3317176" cy="307777"/>
              <a:chOff x="8178800" y="1035888"/>
              <a:chExt cx="3317176" cy="307777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2231E4F2-76A6-A749-9137-AFC59602A8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78800" y="1043030"/>
                <a:ext cx="370237" cy="29619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E54359-BA53-CE4C-9059-707A868CABB7}"/>
                  </a:ext>
                </a:extLst>
              </p:cNvPr>
              <p:cNvSpPr txBox="1"/>
              <p:nvPr/>
            </p:nvSpPr>
            <p:spPr>
              <a:xfrm>
                <a:off x="8641274" y="1035888"/>
                <a:ext cx="285470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i="1" dirty="0"/>
                  <a:t>Acquisition function</a:t>
                </a: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5124544-E77B-2744-AF11-A2DD438AFEE6}"/>
              </a:ext>
            </a:extLst>
          </p:cNvPr>
          <p:cNvGrpSpPr/>
          <p:nvPr/>
        </p:nvGrpSpPr>
        <p:grpSpPr>
          <a:xfrm>
            <a:off x="2939441" y="457892"/>
            <a:ext cx="1073294" cy="502753"/>
            <a:chOff x="2939441" y="457892"/>
            <a:chExt cx="1073294" cy="502753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6CF5308F-D097-E247-A045-D67DFC15FE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9441" y="698573"/>
              <a:ext cx="300394" cy="26207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C92465-9099-754E-95DC-0EA5F134615D}"/>
                </a:ext>
              </a:extLst>
            </p:cNvPr>
            <p:cNvSpPr txBox="1"/>
            <p:nvPr/>
          </p:nvSpPr>
          <p:spPr>
            <a:xfrm>
              <a:off x="3131506" y="457892"/>
              <a:ext cx="8812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i="1" dirty="0"/>
                <a:t>Posterior mean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F8AA7C-E6AE-2548-94DE-2115E13A552A}"/>
              </a:ext>
            </a:extLst>
          </p:cNvPr>
          <p:cNvGrpSpPr/>
          <p:nvPr/>
        </p:nvGrpSpPr>
        <p:grpSpPr>
          <a:xfrm>
            <a:off x="3239835" y="1219020"/>
            <a:ext cx="1330155" cy="523961"/>
            <a:chOff x="2166541" y="653971"/>
            <a:chExt cx="1330155" cy="523961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3E15BB9-CB75-744A-84E6-3BA7A9A8A5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66541" y="653971"/>
              <a:ext cx="668286" cy="26558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113C850-24E9-314C-AC5E-44B2351F8F86}"/>
                </a:ext>
              </a:extLst>
            </p:cNvPr>
            <p:cNvSpPr txBox="1"/>
            <p:nvPr/>
          </p:nvSpPr>
          <p:spPr>
            <a:xfrm>
              <a:off x="2615467" y="716267"/>
              <a:ext cx="8812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i="1" dirty="0"/>
                <a:t>True objective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26D00CF9-8247-E844-9BA3-709BE4A2B406}"/>
              </a:ext>
            </a:extLst>
          </p:cNvPr>
          <p:cNvSpPr txBox="1"/>
          <p:nvPr/>
        </p:nvSpPr>
        <p:spPr>
          <a:xfrm>
            <a:off x="1489822" y="1525694"/>
            <a:ext cx="14496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/>
              <a:t>Acquisition Max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E4AA4ED-1BCC-0345-8E03-5763B78B1A57}"/>
              </a:ext>
            </a:extLst>
          </p:cNvPr>
          <p:cNvCxnSpPr>
            <a:cxnSpLocks/>
          </p:cNvCxnSpPr>
          <p:nvPr/>
        </p:nvCxnSpPr>
        <p:spPr>
          <a:xfrm>
            <a:off x="2743200" y="1664193"/>
            <a:ext cx="42070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925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E6757A-D694-B247-B375-188B3AA5F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608553"/>
            <a:ext cx="7897253" cy="564089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7ECC79-CE07-FD40-807D-61238845EB3E}"/>
              </a:ext>
            </a:extLst>
          </p:cNvPr>
          <p:cNvSpPr txBox="1"/>
          <p:nvPr/>
        </p:nvSpPr>
        <p:spPr>
          <a:xfrm>
            <a:off x="7415408" y="1390389"/>
            <a:ext cx="44216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Bayes_Opt:</a:t>
            </a:r>
          </a:p>
          <a:p>
            <a:endParaRPr lang="en-US" dirty="0"/>
          </a:p>
          <a:p>
            <a:r>
              <a:rPr lang="en-US" dirty="0"/>
              <a:t>1. </a:t>
            </a:r>
            <a:r>
              <a:rPr lang="en-US" b="1" dirty="0"/>
              <a:t>for </a:t>
            </a:r>
            <a:r>
              <a:rPr lang="en-US" dirty="0"/>
              <a:t>t = 1, 2… </a:t>
            </a:r>
            <a:r>
              <a:rPr lang="en-US" b="1" dirty="0"/>
              <a:t>do</a:t>
            </a:r>
          </a:p>
          <a:p>
            <a:endParaRPr lang="en-US" b="1" dirty="0"/>
          </a:p>
          <a:p>
            <a:r>
              <a:rPr lang="en-US" dirty="0"/>
              <a:t>2. Find </a:t>
            </a:r>
            <a:r>
              <a:rPr lang="en-US" i="1" dirty="0"/>
              <a:t>x</a:t>
            </a:r>
            <a:r>
              <a:rPr lang="en-US" i="1" baseline="-25000" dirty="0"/>
              <a:t>t</a:t>
            </a:r>
            <a:r>
              <a:rPr lang="en-US" dirty="0"/>
              <a:t> by combining attributes of the posterior distribution in a utility (acquisition) function </a:t>
            </a:r>
            <a:r>
              <a:rPr lang="en-US" i="1" dirty="0"/>
              <a:t>u</a:t>
            </a:r>
            <a:r>
              <a:rPr lang="en-US" dirty="0"/>
              <a:t> and maximizing:</a:t>
            </a:r>
          </a:p>
          <a:p>
            <a:endParaRPr lang="en-US" dirty="0"/>
          </a:p>
          <a:p>
            <a:r>
              <a:rPr lang="en-US" dirty="0"/>
              <a:t>3. Sample the objective function:</a:t>
            </a:r>
          </a:p>
          <a:p>
            <a:pPr algn="ctr"/>
            <a:r>
              <a:rPr lang="en-US" dirty="0"/>
              <a:t>y</a:t>
            </a:r>
            <a:r>
              <a:rPr lang="en-US" baseline="-25000" dirty="0"/>
              <a:t>t</a:t>
            </a:r>
            <a:r>
              <a:rPr lang="en-US" dirty="0"/>
              <a:t> = f(x</a:t>
            </a:r>
            <a:r>
              <a:rPr lang="en-US" baseline="-25000" dirty="0"/>
              <a:t>t</a:t>
            </a:r>
            <a:r>
              <a:rPr lang="en-US" dirty="0"/>
              <a:t>) = ɛ</a:t>
            </a:r>
            <a:r>
              <a:rPr lang="en-US" baseline="-25000" dirty="0"/>
              <a:t>t</a:t>
            </a:r>
          </a:p>
          <a:p>
            <a:pPr algn="ctr"/>
            <a:endParaRPr lang="en-US" baseline="-25000" dirty="0"/>
          </a:p>
          <a:p>
            <a:r>
              <a:rPr lang="en-US" dirty="0"/>
              <a:t>4. Augment the data D</a:t>
            </a:r>
            <a:r>
              <a:rPr lang="en-US" baseline="-25000" dirty="0"/>
              <a:t>1:t</a:t>
            </a:r>
            <a:r>
              <a:rPr lang="en-US" dirty="0"/>
              <a:t> = {D</a:t>
            </a:r>
            <a:r>
              <a:rPr lang="en-US" baseline="-25000" dirty="0"/>
              <a:t>1:t-1</a:t>
            </a:r>
            <a:r>
              <a:rPr lang="en-US" dirty="0"/>
              <a:t>, (x</a:t>
            </a:r>
            <a:r>
              <a:rPr lang="en-US" baseline="-25000" dirty="0"/>
              <a:t>t</a:t>
            </a:r>
            <a:r>
              <a:rPr lang="en-US" dirty="0"/>
              <a:t>, y</a:t>
            </a:r>
            <a:r>
              <a:rPr lang="en-US" baseline="-25000" dirty="0"/>
              <a:t>t</a:t>
            </a:r>
            <a:r>
              <a:rPr lang="en-US" dirty="0"/>
              <a:t>)}</a:t>
            </a:r>
          </a:p>
          <a:p>
            <a:endParaRPr lang="en-US" baseline="-25000" dirty="0"/>
          </a:p>
          <a:p>
            <a:r>
              <a:rPr lang="en-US" dirty="0"/>
              <a:t>5. </a:t>
            </a:r>
            <a:r>
              <a:rPr lang="en-US" b="1" dirty="0"/>
              <a:t>end for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892539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</TotalTime>
  <Words>279</Words>
  <Application>Microsoft Macintosh PowerPoint</Application>
  <PresentationFormat>Widescreen</PresentationFormat>
  <Paragraphs>32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-apple-system</vt:lpstr>
      <vt:lpstr>Arial</vt:lpstr>
      <vt:lpstr>Calibri</vt:lpstr>
      <vt:lpstr>Calibri Light</vt:lpstr>
      <vt:lpstr>Office Theme</vt:lpstr>
      <vt:lpstr>Exploration of Black Box  Optimization Tools</vt:lpstr>
      <vt:lpstr>Bayesian Optimization “Bayes_Opt”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 of Optimization Tools</dc:title>
  <dc:creator>Elizabeth Harmon</dc:creator>
  <cp:lastModifiedBy>Elizabeth Harmon</cp:lastModifiedBy>
  <cp:revision>8</cp:revision>
  <dcterms:created xsi:type="dcterms:W3CDTF">2021-02-16T18:35:36Z</dcterms:created>
  <dcterms:modified xsi:type="dcterms:W3CDTF">2021-02-16T22:16:18Z</dcterms:modified>
</cp:coreProperties>
</file>

<file path=docProps/thumbnail.jpeg>
</file>